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5"/>
  </p:notesMasterIdLst>
  <p:handoutMasterIdLst>
    <p:handoutMasterId r:id="rId36"/>
  </p:handoutMasterIdLst>
  <p:sldIdLst>
    <p:sldId id="1046" r:id="rId2"/>
    <p:sldId id="256" r:id="rId3"/>
    <p:sldId id="1000" r:id="rId4"/>
    <p:sldId id="1081" r:id="rId5"/>
    <p:sldId id="1084" r:id="rId6"/>
    <p:sldId id="1088" r:id="rId7"/>
    <p:sldId id="1086" r:id="rId8"/>
    <p:sldId id="1087" r:id="rId9"/>
    <p:sldId id="1089" r:id="rId10"/>
    <p:sldId id="1090" r:id="rId11"/>
    <p:sldId id="1085" r:id="rId12"/>
    <p:sldId id="1091" r:id="rId13"/>
    <p:sldId id="1092" r:id="rId14"/>
    <p:sldId id="1094" r:id="rId15"/>
    <p:sldId id="1095" r:id="rId16"/>
    <p:sldId id="1096" r:id="rId17"/>
    <p:sldId id="1093" r:id="rId18"/>
    <p:sldId id="1099" r:id="rId19"/>
    <p:sldId id="1097" r:id="rId20"/>
    <p:sldId id="1098" r:id="rId21"/>
    <p:sldId id="1100" r:id="rId22"/>
    <p:sldId id="1101" r:id="rId23"/>
    <p:sldId id="1102" r:id="rId24"/>
    <p:sldId id="1103" r:id="rId25"/>
    <p:sldId id="1104" r:id="rId26"/>
    <p:sldId id="1105" r:id="rId27"/>
    <p:sldId id="1113" r:id="rId28"/>
    <p:sldId id="1107" r:id="rId29"/>
    <p:sldId id="1108" r:id="rId30"/>
    <p:sldId id="1109" r:id="rId31"/>
    <p:sldId id="1110" r:id="rId32"/>
    <p:sldId id="1111" r:id="rId33"/>
    <p:sldId id="1112" r:id="rId34"/>
  </p:sldIdLst>
  <p:sldSz cx="9144000" cy="6858000" type="screen4x3"/>
  <p:notesSz cx="6797675" cy="9874250"/>
  <p:defaultTextStyle>
    <a:defPPr>
      <a:defRPr lang="ko-KR"/>
    </a:defPPr>
    <a:lvl1pPr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37"/>
    <a:srgbClr val="E5FB9D"/>
    <a:srgbClr val="CCFFCC"/>
    <a:srgbClr val="CCCC00"/>
    <a:srgbClr val="F5C2A3"/>
    <a:srgbClr val="C1CAD7"/>
    <a:srgbClr val="FFCC99"/>
    <a:srgbClr val="FFCCCC"/>
    <a:srgbClr val="C1DDFF"/>
    <a:srgbClr val="2B12B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562" autoAdjust="0"/>
    <p:restoredTop sz="96500" autoAdjust="0"/>
  </p:normalViewPr>
  <p:slideViewPr>
    <p:cSldViewPr>
      <p:cViewPr>
        <p:scale>
          <a:sx n="125" d="100"/>
          <a:sy n="125" d="100"/>
        </p:scale>
        <p:origin x="-558" y="-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-732" y="-102"/>
      </p:cViewPr>
      <p:guideLst>
        <p:guide orient="horz" pos="3110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fld id="{CDA4D6CB-903A-48C0-B37F-F59E433F2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58507" y="127124"/>
            <a:ext cx="2187356" cy="22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6" y="156226"/>
            <a:ext cx="2331761" cy="1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7238" y="557213"/>
            <a:ext cx="5451475" cy="408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9952" y="5247277"/>
            <a:ext cx="5282183" cy="3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9854" y="9214129"/>
            <a:ext cx="2474645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94" y="9214129"/>
            <a:ext cx="2616011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fld id="{528D7AEC-35C8-4F62-95B2-1C8C06EADA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14344" name="Group 13"/>
          <p:cNvGrpSpPr>
            <a:grpSpLocks/>
          </p:cNvGrpSpPr>
          <p:nvPr/>
        </p:nvGrpSpPr>
        <p:grpSpPr bwMode="auto">
          <a:xfrm>
            <a:off x="758507" y="4806175"/>
            <a:ext cx="5423548" cy="4251732"/>
            <a:chOff x="345" y="2653"/>
            <a:chExt cx="3720" cy="2676"/>
          </a:xfrm>
        </p:grpSpPr>
        <p:grpSp>
          <p:nvGrpSpPr>
            <p:cNvPr id="14346" name="Group 11"/>
            <p:cNvGrpSpPr>
              <a:grpSpLocks/>
            </p:cNvGrpSpPr>
            <p:nvPr/>
          </p:nvGrpSpPr>
          <p:grpSpPr bwMode="auto">
            <a:xfrm>
              <a:off x="345" y="2653"/>
              <a:ext cx="3720" cy="2676"/>
              <a:chOff x="164" y="2562"/>
              <a:chExt cx="3944" cy="2602"/>
            </a:xfrm>
          </p:grpSpPr>
          <p:sp>
            <p:nvSpPr>
              <p:cNvPr id="29704" name="Rectangle 8"/>
              <p:cNvSpPr>
                <a:spLocks noChangeArrowheads="1"/>
              </p:cNvSpPr>
              <p:nvPr/>
            </p:nvSpPr>
            <p:spPr bwMode="auto">
              <a:xfrm>
                <a:off x="164" y="2562"/>
                <a:ext cx="3944" cy="2602"/>
              </a:xfrm>
              <a:prstGeom prst="rect">
                <a:avLst/>
              </a:prstGeom>
              <a:noFill/>
              <a:ln w="9525" algn="ctr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9705" name="Rectangle 9"/>
              <p:cNvSpPr>
                <a:spLocks noChangeArrowheads="1"/>
              </p:cNvSpPr>
              <p:nvPr/>
            </p:nvSpPr>
            <p:spPr bwMode="auto">
              <a:xfrm>
                <a:off x="219" y="2780"/>
                <a:ext cx="3856" cy="52"/>
              </a:xfrm>
              <a:prstGeom prst="rect">
                <a:avLst/>
              </a:prstGeom>
              <a:solidFill>
                <a:srgbClr val="E7EFF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14350" name="Picture 10" descr="MCj02376270000[1]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4" y="2574"/>
                <a:ext cx="313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374" y="2678"/>
              <a:ext cx="999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9029" tIns="49514" rIns="99029" bIns="49514">
              <a:spAutoFit/>
            </a:bodyPr>
            <a:lstStyle/>
            <a:p>
              <a:pPr defTabSz="952914">
                <a:spcBef>
                  <a:spcPct val="50000"/>
                </a:spcBef>
                <a:defRPr/>
              </a:pPr>
              <a:r>
                <a:rPr lang="en-US" altLang="ko-KR" sz="2400" i="1" baseline="-25000" dirty="0">
                  <a:latin typeface="Lucida Handwriting" pitchFamily="66" charset="0"/>
                  <a:ea typeface="HY동녘B" pitchFamily="18" charset="-127"/>
                </a:rPr>
                <a:t>Memo</a:t>
              </a:r>
            </a:p>
          </p:txBody>
        </p:sp>
      </p:grp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28334" y="9136017"/>
            <a:ext cx="6139493" cy="78111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102" tIns="44051" rIns="88102" bIns="44051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임베디드 네트워크 프로그래밍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86A83-B79A-482B-AEBE-69E3008FC628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0013" y="3886200"/>
            <a:ext cx="6403975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42B7E-5AF0-4600-A2DF-CD34F0E1C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E77AC-9929-4C33-87DF-0DE3F03166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15125" y="30163"/>
            <a:ext cx="2178050" cy="6278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975" y="30163"/>
            <a:ext cx="6381750" cy="6278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BDBF0-8EF7-4FF5-B06C-3E9D83E245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65EE9-2898-4466-BE6C-7419748EB0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180975" y="1125538"/>
            <a:ext cx="8639175" cy="5183187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1210F-96CF-4DA5-B8EE-2B53473A7D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7F259-3167-4BF3-92F1-6CDD4C78E38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14A43-69CB-41F6-8124-F5CAA56D55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CC395-B352-4C4A-815E-B73315539A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7B06-4720-4B96-93B7-9EE9226E0B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75D45-F8D3-4C19-8B1A-C3664BAA19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08CDA-443C-4914-BACA-E912DC4ECA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C842-9FC9-449C-9F3C-4ABADFE3BD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A8903-CD6F-4F72-9833-54FCC45E84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0975" y="1317647"/>
            <a:ext cx="8639175" cy="51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557963"/>
            <a:ext cx="2135187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fld id="{8566088C-706F-4CC8-8768-8EBB644C0DF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7963"/>
            <a:ext cx="2895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0975" y="785794"/>
            <a:ext cx="87122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동녘M" pitchFamily="18" charset="-127"/>
          <a:ea typeface="HY동녘M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531813" indent="-5318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r"/>
        <a:defRPr kumimoji="1" sz="2400" b="1">
          <a:solidFill>
            <a:schemeClr val="tx1"/>
          </a:solidFill>
          <a:latin typeface="HY동녘M" pitchFamily="18" charset="-127"/>
          <a:ea typeface="HY동녘M" pitchFamily="18" charset="-127"/>
          <a:cs typeface="+mn-cs"/>
        </a:defRPr>
      </a:lvl1pPr>
      <a:lvl2pPr marL="990600" indent="-458788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w"/>
        <a:defRPr kumimoji="1" sz="2000">
          <a:solidFill>
            <a:schemeClr val="tx1"/>
          </a:solidFill>
          <a:latin typeface="HY동녘M" pitchFamily="18" charset="-127"/>
          <a:ea typeface="HY동녘M" pitchFamily="18" charset="-127"/>
        </a:defRPr>
      </a:lvl2pPr>
      <a:lvl3pPr marL="1370013" indent="-3794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§"/>
        <a:defRPr kumimoji="1" sz="1900">
          <a:solidFill>
            <a:schemeClr val="tx1"/>
          </a:solidFill>
          <a:latin typeface="HY동녘M" pitchFamily="18" charset="-127"/>
          <a:ea typeface="HY동녘M" pitchFamily="18" charset="-127"/>
        </a:defRPr>
      </a:lvl3pPr>
      <a:lvl4pPr marL="16970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Char char="•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4pPr>
      <a:lvl5pPr marL="21415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5pPr>
      <a:lvl6pPr marL="25987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6pPr>
      <a:lvl7pPr marL="30559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7pPr>
      <a:lvl8pPr marL="35131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8pPr>
      <a:lvl9pPr marL="39703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742B7E-5AF0-4600-A2DF-CD34F0E1CDB1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pic>
        <p:nvPicPr>
          <p:cNvPr id="1026" name="Picture 2" descr="N:\프리렉_안드로이드\안드로이드 시작화면_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 소켓을 이용한 통신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EchoServer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애플리케이션의 콘솔 메시지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7170" name="Picture 2" descr="N:\프리렉_안드로이드\Chapter06\Snap1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357430"/>
            <a:ext cx="7858180" cy="1949049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 bwMode="auto">
          <a:xfrm>
            <a:off x="714348" y="2643182"/>
            <a:ext cx="1714512" cy="57150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929190" y="2357430"/>
            <a:ext cx="642942" cy="14287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단순 </a:t>
            </a:r>
            <a:r>
              <a:rPr lang="en-US" altLang="ko-KR" dirty="0" smtClean="0"/>
              <a:t>HTTP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Java.net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8194" name="Picture 2" descr="N:\프리렉_안드로이드\Chapter06\Snap1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000240"/>
            <a:ext cx="6215106" cy="37731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단순 </a:t>
            </a:r>
            <a:r>
              <a:rPr lang="en-US" altLang="ko-KR" dirty="0" smtClean="0"/>
              <a:t>HTTP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Java.net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9218" name="Picture 2" descr="N:\프리렉_안드로이드\Chapter06\Snap1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000240"/>
            <a:ext cx="6786610" cy="44537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단순 </a:t>
            </a:r>
            <a:r>
              <a:rPr lang="en-US" altLang="ko-KR" dirty="0" smtClean="0"/>
              <a:t>HTTP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Java.net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10242" name="Picture 2" descr="N:\프리렉_안드로이드\Chapter06\Snap1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4" y="2214554"/>
            <a:ext cx="2817031" cy="4195759"/>
          </a:xfrm>
          <a:prstGeom prst="rect">
            <a:avLst/>
          </a:prstGeom>
          <a:noFill/>
        </p:spPr>
      </p:pic>
      <p:pic>
        <p:nvPicPr>
          <p:cNvPr id="10243" name="Picture 3" descr="N:\프리렉_안드로이드\Chapter06\Snap17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2214554"/>
            <a:ext cx="2816348" cy="41862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HttpClient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다루기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11266" name="Picture 2" descr="N:\프리렉_안드로이드\Chapter06\Snap1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59866" y="2143116"/>
            <a:ext cx="2769654" cy="4108459"/>
          </a:xfrm>
          <a:prstGeom prst="rect">
            <a:avLst/>
          </a:prstGeom>
          <a:noFill/>
        </p:spPr>
      </p:pic>
      <p:pic>
        <p:nvPicPr>
          <p:cNvPr id="11267" name="Picture 3" descr="N:\프리렉_안드로이드\Chapter06\Snap9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9405" y="2143116"/>
            <a:ext cx="2787534" cy="4143404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 bwMode="auto">
          <a:xfrm>
            <a:off x="1249680" y="3695700"/>
            <a:ext cx="1179180" cy="30480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HttpClient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다루기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12290" name="Picture 2" descr="N:\프리렉_안드로이드\Chapter06\Snap1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857364"/>
            <a:ext cx="7191627" cy="46371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HttpClient</a:t>
            </a:r>
            <a:r>
              <a:rPr lang="ko-KR" altLang="en-US" dirty="0" smtClean="0"/>
              <a:t>를 사용하여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다루기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13314" name="Picture 2" descr="N:\프리렉_안드로이드\Chapter06\Snap2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785926"/>
            <a:ext cx="6565103" cy="47466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HTTP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HTTPS helper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5" name="Picture 3" descr="N:\프리렉_안드로이드\Chapter06\Snap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9405" y="2143116"/>
            <a:ext cx="2787534" cy="4143404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 bwMode="auto">
          <a:xfrm>
            <a:off x="1249680" y="4124328"/>
            <a:ext cx="1179180" cy="30480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pic>
        <p:nvPicPr>
          <p:cNvPr id="14338" name="Picture 2" descr="N:\프리렉_안드로이드\Chapter06\Snap21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2105199"/>
            <a:ext cx="2786082" cy="41622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HTTP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HTTPS helper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HttpClient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ResponseHandler</a:t>
            </a:r>
            <a:r>
              <a:rPr lang="en-US" altLang="ko-KR" dirty="0" smtClean="0"/>
              <a:t>, Android Handler</a:t>
            </a:r>
            <a:r>
              <a:rPr lang="ko-KR" altLang="en-US" dirty="0" smtClean="0"/>
              <a:t>의 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6" name="그림 5" descr="Figure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2285992"/>
            <a:ext cx="5725243" cy="4028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HTTP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HTTPS helper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15362" name="Picture 2" descr="N:\프리렉_안드로이드\Chapter06\Snap2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857364"/>
            <a:ext cx="6922225" cy="46894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B502AD-A38D-409E-9D78-DF6C71692158}" type="slidenum">
              <a:rPr lang="en-US" altLang="ko-KR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48" y="1643050"/>
            <a:ext cx="7772400" cy="1470025"/>
          </a:xfrm>
        </p:spPr>
        <p:txBody>
          <a:bodyPr/>
          <a:lstStyle/>
          <a:p>
            <a:pPr eaLnBrk="1" hangingPunct="1"/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언로킹</a:t>
            </a:r>
            <a:r>
              <a:rPr lang="ko-KR" altLang="en-US" sz="5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안드로이드</a:t>
            </a: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/>
            </a:r>
            <a:br>
              <a:rPr lang="en-US" altLang="ko-KR" sz="5400" dirty="0" smtClean="0">
                <a:latin typeface="HY동녘M" pitchFamily="18" charset="-127"/>
                <a:ea typeface="HY동녘M" pitchFamily="18" charset="-127"/>
              </a:rPr>
            </a:b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>Unlocking Android</a:t>
            </a:r>
            <a:endParaRPr lang="ko-KR" altLang="en-US" sz="5400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2976" y="5143512"/>
            <a:ext cx="6786609" cy="1285884"/>
          </a:xfrm>
        </p:spPr>
        <p:txBody>
          <a:bodyPr/>
          <a:lstStyle/>
          <a:p>
            <a:pPr eaLnBrk="1" hangingPunct="1"/>
            <a:r>
              <a:rPr lang="en-US" altLang="ko-KR" sz="2000" dirty="0" smtClean="0"/>
              <a:t>Kook, </a:t>
            </a:r>
            <a:r>
              <a:rPr lang="en-US" altLang="ko-KR" sz="2000" dirty="0" err="1" smtClean="0"/>
              <a:t>Joongjin</a:t>
            </a:r>
            <a:r>
              <a:rPr lang="en-US" altLang="ko-KR" sz="2000" dirty="0" smtClean="0"/>
              <a:t> </a:t>
            </a:r>
            <a:r>
              <a:rPr lang="en-US" altLang="ko-KR" sz="2000" b="0" dirty="0" smtClean="0"/>
              <a:t>(tipsiness@gmail.com)</a:t>
            </a:r>
          </a:p>
          <a:p>
            <a:pPr eaLnBrk="1" hangingPunct="1"/>
            <a:r>
              <a:rPr lang="en-US" altLang="ko-KR" sz="2000" b="0" dirty="0" smtClean="0"/>
              <a:t>http://cafe.naver.com/linuxdevdrv</a:t>
            </a:r>
          </a:p>
          <a:p>
            <a:pPr eaLnBrk="1" hangingPunct="1"/>
            <a:r>
              <a:rPr lang="en-US" altLang="ko-KR" sz="2000" i="1" dirty="0" err="1" smtClean="0"/>
              <a:t>Freelec</a:t>
            </a:r>
            <a:endParaRPr lang="en-US" altLang="ko-KR" sz="2000" i="1" dirty="0" smtClean="0"/>
          </a:p>
          <a:p>
            <a:pPr eaLnBrk="1" hangingPunct="1"/>
            <a:r>
              <a:rPr lang="en-US" altLang="ko-KR" sz="1600" i="1" dirty="0" smtClean="0"/>
              <a:t>2010.07. 30</a:t>
            </a:r>
            <a:endParaRPr lang="ko-KR" altLang="en-US" sz="1600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571604" y="3714752"/>
            <a:ext cx="5862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Chapter 6.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네트워크와 </a:t>
            </a:r>
            <a:r>
              <a:rPr lang="ko-KR" altLang="en-US" sz="2400" dirty="0" err="1" smtClean="0">
                <a:latin typeface="HY동녘M" pitchFamily="18" charset="-127"/>
                <a:ea typeface="HY동녘M" pitchFamily="18" charset="-127"/>
              </a:rPr>
              <a:t>웹서비스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– part1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HTTP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HTTPS helper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16386" name="Picture 2" descr="N:\프리렉_안드로이드\Chapter06\Snap2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000240"/>
            <a:ext cx="7071264" cy="37163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HttpRequestHelper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17410" name="Picture 2" descr="N:\프리렉_안드로이드\Chapter06\Snap2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000240"/>
            <a:ext cx="7354294" cy="38814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HttpRequestHelper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18434" name="Picture 2" descr="N:\프리렉_안드로이드\Chapter06\Snap2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893655"/>
            <a:ext cx="7072362" cy="43928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HttpRequestHelper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19458" name="Picture 2" descr="N:\프리렉_안드로이드\Chapter06\Snap2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071678"/>
            <a:ext cx="7215238" cy="35825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HttpRequestHelper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20482" name="Picture 2" descr="N:\프리렉_안드로이드\Chapter06\Snap2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143116"/>
            <a:ext cx="6858048" cy="27699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HTTP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HttpRequestHelper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21506" name="Picture 2" descr="N:\프리렉_안드로이드\Chapter06\Snap2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000240"/>
            <a:ext cx="7467670" cy="44291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웹서비스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POX-HTTP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의 조합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pic>
        <p:nvPicPr>
          <p:cNvPr id="28674" name="Picture 2" descr="N:\프리렉_안드로이드\Chapter06\Snap3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3" y="1785926"/>
            <a:ext cx="6259971" cy="47736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웹서비스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POX-HTTP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XML</a:t>
            </a:r>
            <a:r>
              <a:rPr lang="ko-KR" altLang="en-US" dirty="0" smtClean="0"/>
              <a:t>의 조합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pic>
        <p:nvPicPr>
          <p:cNvPr id="29698" name="Picture 2" descr="N:\프리렉_안드로이드\Chapter06\Snap3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857364"/>
            <a:ext cx="7085248" cy="46450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웹서비스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grpSp>
        <p:nvGrpSpPr>
          <p:cNvPr id="8" name="그룹 7"/>
          <p:cNvGrpSpPr/>
          <p:nvPr/>
        </p:nvGrpSpPr>
        <p:grpSpPr>
          <a:xfrm>
            <a:off x="1142976" y="2071678"/>
            <a:ext cx="2787534" cy="4143404"/>
            <a:chOff x="1142976" y="2071678"/>
            <a:chExt cx="2787534" cy="4143404"/>
          </a:xfrm>
        </p:grpSpPr>
        <p:pic>
          <p:nvPicPr>
            <p:cNvPr id="5" name="Picture 3" descr="N:\프리렉_안드로이드\Chapter06\Snap9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42976" y="2071678"/>
              <a:ext cx="2787534" cy="4143404"/>
            </a:xfrm>
            <a:prstGeom prst="rect">
              <a:avLst/>
            </a:prstGeom>
            <a:noFill/>
          </p:spPr>
        </p:pic>
        <p:sp>
          <p:nvSpPr>
            <p:cNvPr id="6" name="직사각형 5"/>
            <p:cNvSpPr/>
            <p:nvPr/>
          </p:nvSpPr>
          <p:spPr bwMode="auto">
            <a:xfrm>
              <a:off x="1214414" y="5253050"/>
              <a:ext cx="1928826" cy="30480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</p:grpSp>
      <p:pic>
        <p:nvPicPr>
          <p:cNvPr id="22530" name="Picture 2" descr="N:\프리렉_안드로이드\Chapter06\Snap35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2071678"/>
            <a:ext cx="2814635" cy="41670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웹서비스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pic>
        <p:nvPicPr>
          <p:cNvPr id="23555" name="Picture 3" descr="N:\프리렉_안드로이드\Chapter06\Snap3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6" y="1928802"/>
            <a:ext cx="2920778" cy="4319585"/>
          </a:xfrm>
          <a:prstGeom prst="rect">
            <a:avLst/>
          </a:prstGeom>
          <a:noFill/>
        </p:spPr>
      </p:pic>
      <p:grpSp>
        <p:nvGrpSpPr>
          <p:cNvPr id="16" name="그룹 15"/>
          <p:cNvGrpSpPr/>
          <p:nvPr/>
        </p:nvGrpSpPr>
        <p:grpSpPr>
          <a:xfrm>
            <a:off x="1142976" y="2002392"/>
            <a:ext cx="6786610" cy="4228545"/>
            <a:chOff x="1142976" y="2002392"/>
            <a:chExt cx="6786610" cy="4228545"/>
          </a:xfrm>
        </p:grpSpPr>
        <p:pic>
          <p:nvPicPr>
            <p:cNvPr id="23554" name="Picture 2" descr="N:\프리렉_안드로이드\Chapter06\Snap36.ti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42976" y="2002392"/>
              <a:ext cx="2847621" cy="4228545"/>
            </a:xfrm>
            <a:prstGeom prst="rect">
              <a:avLst/>
            </a:prstGeom>
            <a:noFill/>
          </p:spPr>
        </p:pic>
        <p:sp>
          <p:nvSpPr>
            <p:cNvPr id="10" name="직사각형 9"/>
            <p:cNvSpPr/>
            <p:nvPr/>
          </p:nvSpPr>
          <p:spPr bwMode="auto">
            <a:xfrm>
              <a:off x="1249680" y="3786190"/>
              <a:ext cx="679114" cy="30480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1142976" y="5214950"/>
              <a:ext cx="2786082" cy="42862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1226820" y="4625340"/>
              <a:ext cx="899160" cy="28956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  <p:sp>
          <p:nvSpPr>
            <p:cNvPr id="15" name="자유형 14"/>
            <p:cNvSpPr/>
            <p:nvPr/>
          </p:nvSpPr>
          <p:spPr bwMode="auto">
            <a:xfrm>
              <a:off x="1935480" y="3604260"/>
              <a:ext cx="1010920" cy="1600200"/>
            </a:xfrm>
            <a:custGeom>
              <a:avLst/>
              <a:gdLst>
                <a:gd name="connsiteX0" fmla="*/ 0 w 1010920"/>
                <a:gd name="connsiteY0" fmla="*/ 297180 h 1600200"/>
                <a:gd name="connsiteX1" fmla="*/ 777240 w 1010920"/>
                <a:gd name="connsiteY1" fmla="*/ 99060 h 1600200"/>
                <a:gd name="connsiteX2" fmla="*/ 830580 w 1010920"/>
                <a:gd name="connsiteY2" fmla="*/ 891540 h 1600200"/>
                <a:gd name="connsiteX3" fmla="*/ 998220 w 1010920"/>
                <a:gd name="connsiteY3" fmla="*/ 1257300 h 1600200"/>
                <a:gd name="connsiteX4" fmla="*/ 754380 w 1010920"/>
                <a:gd name="connsiteY4" fmla="*/ 1600200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0920" h="1600200">
                  <a:moveTo>
                    <a:pt x="0" y="297180"/>
                  </a:moveTo>
                  <a:cubicBezTo>
                    <a:pt x="319405" y="148590"/>
                    <a:pt x="638810" y="0"/>
                    <a:pt x="777240" y="99060"/>
                  </a:cubicBezTo>
                  <a:cubicBezTo>
                    <a:pt x="915670" y="198120"/>
                    <a:pt x="793750" y="698500"/>
                    <a:pt x="830580" y="891540"/>
                  </a:cubicBezTo>
                  <a:cubicBezTo>
                    <a:pt x="867410" y="1084580"/>
                    <a:pt x="1010920" y="1139190"/>
                    <a:pt x="998220" y="1257300"/>
                  </a:cubicBezTo>
                  <a:cubicBezTo>
                    <a:pt x="985520" y="1375410"/>
                    <a:pt x="797560" y="1554480"/>
                    <a:pt x="754380" y="1600200"/>
                  </a:cubicBezTo>
                </a:path>
              </a:pathLst>
            </a:custGeom>
            <a:noFill/>
            <a:ln w="19050" cap="flat" cmpd="sng" algn="ctr">
              <a:solidFill>
                <a:srgbClr val="FFFF00"/>
              </a:solidFill>
              <a:prstDash val="sysDash"/>
              <a:round/>
              <a:headEnd type="none" w="med" len="med"/>
              <a:tailEnd type="arrow" w="med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5072066" y="3429000"/>
              <a:ext cx="2857520" cy="278608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</p:grpSp>
      <p:sp>
        <p:nvSpPr>
          <p:cNvPr id="17" name="자유형 16"/>
          <p:cNvSpPr/>
          <p:nvPr/>
        </p:nvSpPr>
        <p:spPr bwMode="auto">
          <a:xfrm>
            <a:off x="2133600" y="3296920"/>
            <a:ext cx="2933700" cy="1609090"/>
          </a:xfrm>
          <a:custGeom>
            <a:avLst/>
            <a:gdLst>
              <a:gd name="connsiteX0" fmla="*/ 0 w 2933700"/>
              <a:gd name="connsiteY0" fmla="*/ 1496060 h 1609090"/>
              <a:gd name="connsiteX1" fmla="*/ 1158240 w 2933700"/>
              <a:gd name="connsiteY1" fmla="*/ 1450340 h 1609090"/>
              <a:gd name="connsiteX2" fmla="*/ 1676400 w 2933700"/>
              <a:gd name="connsiteY2" fmla="*/ 543560 h 1609090"/>
              <a:gd name="connsiteX3" fmla="*/ 2301240 w 2933700"/>
              <a:gd name="connsiteY3" fmla="*/ 787400 h 1609090"/>
              <a:gd name="connsiteX4" fmla="*/ 2674620 w 2933700"/>
              <a:gd name="connsiteY4" fmla="*/ 109220 h 1609090"/>
              <a:gd name="connsiteX5" fmla="*/ 2933700 w 2933700"/>
              <a:gd name="connsiteY5" fmla="*/ 132080 h 160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33700" h="1609090">
                <a:moveTo>
                  <a:pt x="0" y="1496060"/>
                </a:moveTo>
                <a:cubicBezTo>
                  <a:pt x="439420" y="1552575"/>
                  <a:pt x="878840" y="1609090"/>
                  <a:pt x="1158240" y="1450340"/>
                </a:cubicBezTo>
                <a:cubicBezTo>
                  <a:pt x="1437640" y="1291590"/>
                  <a:pt x="1485900" y="654050"/>
                  <a:pt x="1676400" y="543560"/>
                </a:cubicBezTo>
                <a:cubicBezTo>
                  <a:pt x="1866900" y="433070"/>
                  <a:pt x="2134870" y="859790"/>
                  <a:pt x="2301240" y="787400"/>
                </a:cubicBezTo>
                <a:cubicBezTo>
                  <a:pt x="2467610" y="715010"/>
                  <a:pt x="2569210" y="218440"/>
                  <a:pt x="2674620" y="109220"/>
                </a:cubicBezTo>
                <a:cubicBezTo>
                  <a:pt x="2780030" y="0"/>
                  <a:pt x="2891790" y="132080"/>
                  <a:pt x="2933700" y="132080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717550"/>
            <a:endParaRPr lang="ko-KR" altLang="en-US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6 </a:t>
            </a:r>
            <a:r>
              <a:rPr lang="ko-KR" altLang="en-US" dirty="0" smtClean="0"/>
              <a:t>장  네트워크와 </a:t>
            </a:r>
            <a:r>
              <a:rPr lang="ko-KR" altLang="en-US" dirty="0" err="1" smtClean="0"/>
              <a:t>웹서비스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6-1 </a:t>
            </a:r>
            <a:r>
              <a:rPr lang="ko-KR" altLang="en-US" dirty="0" smtClean="0"/>
              <a:t>네트워크 개념</a:t>
            </a:r>
            <a:endParaRPr lang="en-US" altLang="ko-KR" dirty="0" smtClean="0"/>
          </a:p>
          <a:p>
            <a:r>
              <a:rPr lang="en-US" altLang="ko-KR" dirty="0" smtClean="0"/>
              <a:t>6-2 </a:t>
            </a:r>
            <a:r>
              <a:rPr lang="ko-KR" altLang="en-US" dirty="0" smtClean="0"/>
              <a:t>네트워크 상태 확인</a:t>
            </a:r>
            <a:endParaRPr lang="en-US" altLang="ko-KR" dirty="0" smtClean="0"/>
          </a:p>
          <a:p>
            <a:r>
              <a:rPr lang="en-US" altLang="ko-KR" dirty="0" smtClean="0"/>
              <a:t>6-3 </a:t>
            </a:r>
            <a:r>
              <a:rPr lang="ko-KR" altLang="en-US" dirty="0" smtClean="0"/>
              <a:t>서버 소켓을 이용한 통신</a:t>
            </a:r>
            <a:endParaRPr lang="en-US" altLang="ko-KR" dirty="0" smtClean="0"/>
          </a:p>
          <a:p>
            <a:r>
              <a:rPr lang="en-US" altLang="ko-KR" dirty="0" smtClean="0"/>
              <a:t>6-4 HTTP </a:t>
            </a:r>
            <a:r>
              <a:rPr lang="ko-KR" altLang="en-US" dirty="0" smtClean="0"/>
              <a:t>사용하기</a:t>
            </a:r>
            <a:endParaRPr lang="en-US" altLang="ko-KR" dirty="0" smtClean="0"/>
          </a:p>
          <a:p>
            <a:r>
              <a:rPr lang="en-US" altLang="ko-KR" dirty="0" smtClean="0"/>
              <a:t>6-5 </a:t>
            </a:r>
            <a:r>
              <a:rPr lang="ko-KR" altLang="en-US" dirty="0" err="1" smtClean="0"/>
              <a:t>웹서비스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웹서비스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pic>
        <p:nvPicPr>
          <p:cNvPr id="24578" name="Picture 2" descr="N:\프리렉_안드로이드\Chapter06\Snap3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857364"/>
            <a:ext cx="7280295" cy="46904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웹서비스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pic>
        <p:nvPicPr>
          <p:cNvPr id="25602" name="Picture 2" descr="N:\프리렉_안드로이드\Chapter06\Snap3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857364"/>
            <a:ext cx="6666605" cy="47186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웹서비스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pic>
        <p:nvPicPr>
          <p:cNvPr id="26626" name="Picture 2" descr="N:\프리렉_안드로이드\Chapter06\Snap4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785926"/>
            <a:ext cx="6840154" cy="47831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웹서비스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REST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27650" name="Picture 2" descr="N:\프리렉_안드로이드\Chapter06\Snap4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000240"/>
            <a:ext cx="7485083" cy="28308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네트워크 상태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안드로이드는</a:t>
            </a:r>
            <a:r>
              <a:rPr lang="ko-KR" altLang="en-US" dirty="0" smtClean="0"/>
              <a:t> 네트워크의 연결 상태와 변화 등을 다루기 위해 </a:t>
            </a:r>
            <a:r>
              <a:rPr lang="en-US" altLang="ko-KR" dirty="0" err="1" smtClean="0"/>
              <a:t>ConnectivityManager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r>
              <a:rPr lang="en-US" altLang="ko-KR" dirty="0" err="1" smtClean="0"/>
              <a:t>ConnectivityManager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NetworkInfo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1026" name="Picture 2" descr="N:\프리렉_안드로이드\Chapter06\Snap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171833"/>
            <a:ext cx="6072230" cy="1400175"/>
          </a:xfrm>
          <a:prstGeom prst="rect">
            <a:avLst/>
          </a:prstGeom>
          <a:noFill/>
        </p:spPr>
      </p:pic>
      <p:pic>
        <p:nvPicPr>
          <p:cNvPr id="1027" name="Picture 3" descr="N:\프리렉_안드로이드\Chapter06\Snap5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8254" y="2643182"/>
            <a:ext cx="2624105" cy="3900482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 bwMode="auto">
          <a:xfrm>
            <a:off x="5674050" y="5572140"/>
            <a:ext cx="2571768" cy="857256"/>
          </a:xfrm>
          <a:prstGeom prst="rect">
            <a:avLst/>
          </a:prstGeom>
          <a:noFill/>
          <a:ln w="190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 bwMode="auto">
          <a:xfrm>
            <a:off x="1071538" y="4357694"/>
            <a:ext cx="2928958" cy="1588"/>
          </a:xfrm>
          <a:prstGeom prst="line">
            <a:avLst/>
          </a:prstGeom>
          <a:solidFill>
            <a:srgbClr val="E7EFF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꺾인 연결선 11"/>
          <p:cNvCxnSpPr>
            <a:endCxn id="8" idx="1"/>
          </p:cNvCxnSpPr>
          <p:nvPr/>
        </p:nvCxnSpPr>
        <p:spPr bwMode="auto">
          <a:xfrm>
            <a:off x="3143240" y="4357694"/>
            <a:ext cx="2530810" cy="1643074"/>
          </a:xfrm>
          <a:prstGeom prst="bentConnector3">
            <a:avLst>
              <a:gd name="adj1" fmla="val -282"/>
            </a:avLst>
          </a:prstGeom>
          <a:solidFill>
            <a:srgbClr val="E7EFF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lg"/>
          </a:ln>
          <a:effectLst/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 소켓을 이용한 통신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EchoServer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2050" name="Picture 2" descr="N:\프리렉_안드로이드\Chapter06\Snap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857364"/>
            <a:ext cx="7033623" cy="46942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 소켓을 이용한 통신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EchoServer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 </a:t>
            </a:r>
            <a:r>
              <a:rPr lang="en-US" altLang="ko-KR" dirty="0" smtClean="0"/>
              <a:t>(Run As – Java Application)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grpSp>
        <p:nvGrpSpPr>
          <p:cNvPr id="8" name="그룹 7"/>
          <p:cNvGrpSpPr/>
          <p:nvPr/>
        </p:nvGrpSpPr>
        <p:grpSpPr>
          <a:xfrm>
            <a:off x="2357422" y="1785926"/>
            <a:ext cx="4576664" cy="4751389"/>
            <a:chOff x="2357422" y="1785926"/>
            <a:chExt cx="4576664" cy="4751389"/>
          </a:xfrm>
        </p:grpSpPr>
        <p:pic>
          <p:nvPicPr>
            <p:cNvPr id="5122" name="Picture 2" descr="N:\프리렉_안드로이드\Chapter06\Snap10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357422" y="1785926"/>
              <a:ext cx="4576664" cy="4751389"/>
            </a:xfrm>
            <a:prstGeom prst="rect">
              <a:avLst/>
            </a:prstGeom>
            <a:noFill/>
          </p:spPr>
        </p:pic>
        <p:sp>
          <p:nvSpPr>
            <p:cNvPr id="7" name="직사각형 6"/>
            <p:cNvSpPr/>
            <p:nvPr/>
          </p:nvSpPr>
          <p:spPr bwMode="auto">
            <a:xfrm>
              <a:off x="5349240" y="4693920"/>
              <a:ext cx="1580214" cy="121920"/>
            </a:xfrm>
            <a:prstGeom prst="rect">
              <a:avLst/>
            </a:prstGeom>
            <a:noFill/>
            <a:ln w="158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 소켓을 이용한 통신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EchoServer</a:t>
            </a:r>
            <a:r>
              <a:rPr lang="ko-KR" altLang="en-US" dirty="0" smtClean="0"/>
              <a:t>에 대한 클라이언트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3074" name="Picture 2" descr="N:\프리렉_안드로이드\Chapter06\Snap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000240"/>
            <a:ext cx="7286676" cy="41437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 소켓을 이용한 통신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EchoServer</a:t>
            </a:r>
            <a:r>
              <a:rPr lang="ko-KR" altLang="en-US" dirty="0" smtClean="0"/>
              <a:t>에 대한 클라이언트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4098" name="Picture 2" descr="N:\프리렉_안드로이드\Chapter06\Snap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857364"/>
            <a:ext cx="6072322" cy="47212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 소켓을 이용한 통신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SimpleSocket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클라이언트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grpSp>
        <p:nvGrpSpPr>
          <p:cNvPr id="10" name="그룹 9"/>
          <p:cNvGrpSpPr/>
          <p:nvPr/>
        </p:nvGrpSpPr>
        <p:grpSpPr>
          <a:xfrm>
            <a:off x="1043556" y="1937487"/>
            <a:ext cx="6243088" cy="4248987"/>
            <a:chOff x="1043556" y="1937487"/>
            <a:chExt cx="6243088" cy="4248987"/>
          </a:xfrm>
        </p:grpSpPr>
        <p:pic>
          <p:nvPicPr>
            <p:cNvPr id="6146" name="Picture 2" descr="N:\프리렉_안드로이드\Chapter06\Snap9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43556" y="1937487"/>
              <a:ext cx="2858567" cy="4248987"/>
            </a:xfrm>
            <a:prstGeom prst="rect">
              <a:avLst/>
            </a:prstGeom>
            <a:noFill/>
          </p:spPr>
        </p:pic>
        <p:pic>
          <p:nvPicPr>
            <p:cNvPr id="6147" name="Picture 3" descr="N:\프리렉_안드로이드\Chapter06\Snap11.ti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29124" y="1938152"/>
              <a:ext cx="2857520" cy="4238798"/>
            </a:xfrm>
            <a:prstGeom prst="rect">
              <a:avLst/>
            </a:prstGeom>
            <a:noFill/>
          </p:spPr>
        </p:pic>
        <p:sp>
          <p:nvSpPr>
            <p:cNvPr id="8" name="직사각형 7"/>
            <p:cNvSpPr/>
            <p:nvPr/>
          </p:nvSpPr>
          <p:spPr bwMode="auto">
            <a:xfrm>
              <a:off x="1142976" y="2714620"/>
              <a:ext cx="928694" cy="285752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4500562" y="3071810"/>
              <a:ext cx="2685098" cy="182785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강의용">
  <a:themeElements>
    <a:clrScheme name="강의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강의용">
      <a:majorFont>
        <a:latin typeface="HY견고딕"/>
        <a:ea typeface="HY견고딕"/>
        <a:cs typeface=""/>
      </a:majorFont>
      <a:minorFont>
        <a:latin typeface="Verdan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lnDef>
  </a:objectDefaults>
  <a:extraClrSchemeLst>
    <a:extraClrScheme>
      <a:clrScheme name="강의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강의용</Template>
  <TotalTime>72507</TotalTime>
  <Words>280</Words>
  <Application>Microsoft Office PowerPoint</Application>
  <PresentationFormat>화면 슬라이드 쇼(4:3)</PresentationFormat>
  <Paragraphs>109</Paragraphs>
  <Slides>33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강의용</vt:lpstr>
      <vt:lpstr>슬라이드 1</vt:lpstr>
      <vt:lpstr>언로킹 안드로이드 Unlocking Android</vt:lpstr>
      <vt:lpstr>제 6 장  네트워크와 웹서비스</vt:lpstr>
      <vt:lpstr>네트워크 상태 확인</vt:lpstr>
      <vt:lpstr>서버 소켓을 이용한 통신</vt:lpstr>
      <vt:lpstr>서버 소켓을 이용한 통신</vt:lpstr>
      <vt:lpstr>서버 소켓을 이용한 통신</vt:lpstr>
      <vt:lpstr>서버 소켓을 이용한 통신</vt:lpstr>
      <vt:lpstr>서버 소켓을 이용한 통신</vt:lpstr>
      <vt:lpstr>서버 소켓을 이용한 통신</vt:lpstr>
      <vt:lpstr>HTTP 사용하기</vt:lpstr>
      <vt:lpstr>HTTP 사용하기</vt:lpstr>
      <vt:lpstr>HTTP 사용하기</vt:lpstr>
      <vt:lpstr>HTTP 사용하기</vt:lpstr>
      <vt:lpstr>HTTP 사용하기</vt:lpstr>
      <vt:lpstr>HTTP 사용하기</vt:lpstr>
      <vt:lpstr>HTTP 사용하기</vt:lpstr>
      <vt:lpstr>HTTP 사용하기</vt:lpstr>
      <vt:lpstr>HTTP 사용하기</vt:lpstr>
      <vt:lpstr>HTTP 사용하기</vt:lpstr>
      <vt:lpstr>HTTP 사용하기</vt:lpstr>
      <vt:lpstr>HTTP 사용하기</vt:lpstr>
      <vt:lpstr>HTTP 사용하기</vt:lpstr>
      <vt:lpstr>HTTP 사용하기</vt:lpstr>
      <vt:lpstr>HTTP 사용하기</vt:lpstr>
      <vt:lpstr>웹서비스</vt:lpstr>
      <vt:lpstr>웹서비스</vt:lpstr>
      <vt:lpstr>웹서비스</vt:lpstr>
      <vt:lpstr>웹서비스</vt:lpstr>
      <vt:lpstr>웹서비스</vt:lpstr>
      <vt:lpstr>웹서비스</vt:lpstr>
      <vt:lpstr>웹서비스</vt:lpstr>
      <vt:lpstr>웹서비스</vt:lpstr>
    </vt:vector>
  </TitlesOfParts>
  <Company>MDS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임베디드네트워크프로그래밍</dc:title>
  <dc:creator>youngdeok</dc:creator>
  <cp:lastModifiedBy>Windows XP</cp:lastModifiedBy>
  <cp:revision>2769</cp:revision>
  <dcterms:created xsi:type="dcterms:W3CDTF">2007-01-10T02:18:44Z</dcterms:created>
  <dcterms:modified xsi:type="dcterms:W3CDTF">2010-08-23T09:15:48Z</dcterms:modified>
</cp:coreProperties>
</file>